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39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80" r:id="rId11"/>
    <p:sldId id="459" r:id="rId12"/>
    <p:sldId id="461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2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81" r:id="rId30"/>
    <p:sldId id="482" r:id="rId31"/>
    <p:sldId id="484" r:id="rId32"/>
    <p:sldId id="486" r:id="rId33"/>
    <p:sldId id="488" r:id="rId34"/>
    <p:sldId id="489" r:id="rId35"/>
    <p:sldId id="490" r:id="rId36"/>
    <p:sldId id="479" r:id="rId37"/>
    <p:sldId id="48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8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85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ven.apache.org/ref/3.6.0/maven-core/default-binding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pom.html#Dependenc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9025466" cy="49139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Executing a phase executes all prior phases in the lifecycle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27067"/>
              </p:ext>
            </p:extLst>
          </p:nvPr>
        </p:nvGraphicFramePr>
        <p:xfrm>
          <a:off x="2421466" y="3843866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264791"/>
            <a:ext cx="9931399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  <a:p>
            <a:pPr lvl="1"/>
            <a:r>
              <a:rPr lang="en-US" sz="2400" dirty="0"/>
              <a:t>This executes: </a:t>
            </a:r>
            <a:r>
              <a:rPr lang="en-US" sz="2400" b="1" dirty="0"/>
              <a:t>pre-clean</a:t>
            </a:r>
            <a:r>
              <a:rPr lang="en-US" sz="2400" dirty="0"/>
              <a:t>, </a:t>
            </a:r>
            <a:r>
              <a:rPr lang="en-US" sz="2400" b="1" dirty="0"/>
              <a:t>clean</a:t>
            </a:r>
            <a:r>
              <a:rPr lang="en-US" sz="2400" dirty="0"/>
              <a:t> and then </a:t>
            </a:r>
            <a:r>
              <a:rPr lang="en-US" sz="2400" b="1" dirty="0"/>
              <a:t>post-clean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default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4648200" cy="3671276"/>
          </a:xfrm>
        </p:spPr>
        <p:txBody>
          <a:bodyPr>
            <a:noAutofit/>
          </a:bodyPr>
          <a:lstStyle/>
          <a:p>
            <a:r>
              <a:rPr lang="en-US" sz="2400" dirty="0"/>
              <a:t>The plugins that are bound to phases depend on the packaging type of the project</a:t>
            </a:r>
            <a:endParaRPr lang="en-US" sz="2400" b="1" dirty="0"/>
          </a:p>
          <a:p>
            <a:r>
              <a:rPr lang="en-US" sz="2400" dirty="0"/>
              <a:t>Executing: </a:t>
            </a:r>
            <a:r>
              <a:rPr lang="en-US" sz="2400" b="1" dirty="0" err="1"/>
              <a:t>mvn</a:t>
            </a:r>
            <a:r>
              <a:rPr lang="en-US" sz="2400" b="1" dirty="0"/>
              <a:t> package</a:t>
            </a:r>
          </a:p>
          <a:p>
            <a:pPr lvl="1"/>
            <a:r>
              <a:rPr lang="en-US" sz="2400" dirty="0"/>
              <a:t>will execute each phase before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65667" y="6052235"/>
            <a:ext cx="902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/guides/introduction/introduction-to-the-</a:t>
            </a:r>
            <a:r>
              <a:rPr lang="en-US" dirty="0" err="1">
                <a:hlinkClick r:id="rId3"/>
              </a:rPr>
              <a:t>lifecycle.html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CD364-1B8A-7A42-8C7F-BE3B194B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09508"/>
              </p:ext>
            </p:extLst>
          </p:nvPr>
        </p:nvGraphicFramePr>
        <p:xfrm>
          <a:off x="5344616" y="1160705"/>
          <a:ext cx="6345702" cy="4377312"/>
        </p:xfrm>
        <a:graphic>
          <a:graphicData uri="http://schemas.openxmlformats.org/drawingml/2006/table">
            <a:tbl>
              <a:tblPr/>
              <a:tblGrid>
                <a:gridCol w="3172851">
                  <a:extLst>
                    <a:ext uri="{9D8B030D-6E8A-4147-A177-3AD203B41FA5}">
                      <a16:colId xmlns:a16="http://schemas.microsoft.com/office/drawing/2014/main" val="2149478580"/>
                    </a:ext>
                  </a:extLst>
                </a:gridCol>
                <a:gridCol w="3172851">
                  <a:extLst>
                    <a:ext uri="{9D8B030D-6E8A-4147-A177-3AD203B41FA5}">
                      <a16:colId xmlns:a16="http://schemas.microsoft.com/office/drawing/2014/main" val="3761138430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Phase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plugin:goal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0445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8591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3478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process-test-resources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resources:testResources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6582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test-compile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compiler:testCompile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4599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surefire:test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7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package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ejb:ejb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ejb3:ejb3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jar:jar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par:par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rar:rar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war:war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718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install:install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84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deploy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deploy:deploy</a:t>
                      </a:r>
                      <a:endParaRPr lang="en-US" sz="1800" dirty="0">
                        <a:effectLst/>
                      </a:endParaRP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Plugins - extending the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5047892" cy="4167288"/>
          </a:xfrm>
        </p:spPr>
        <p:txBody>
          <a:bodyPr>
            <a:noAutofit/>
          </a:bodyPr>
          <a:lstStyle/>
          <a:p>
            <a:r>
              <a:rPr lang="en-US" sz="2400" dirty="0"/>
              <a:t>You can attach plugin goals to phases in the lifecycle</a:t>
            </a:r>
            <a:endParaRPr lang="en-US" sz="2400" b="1" dirty="0"/>
          </a:p>
          <a:p>
            <a:r>
              <a:rPr lang="en-US" sz="2400" dirty="0"/>
              <a:t>Default plugin bindings are executed before yours</a:t>
            </a:r>
          </a:p>
          <a:p>
            <a:r>
              <a:rPr lang="en-US" sz="2400" dirty="0"/>
              <a:t>The example prints the time after the project has been packaged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03340" y="5671990"/>
            <a:ext cx="1138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https://maven.apache.org/guides/</a:t>
            </a:r>
            <a:r>
              <a:rPr lang="en-US" dirty="0">
                <a:hlinkClick r:id="rId4"/>
              </a:rPr>
              <a:t>https://maven.apache.org/ref/3.6.0/maven-core/default-bindings.html</a:t>
            </a:r>
            <a:r>
              <a:rPr lang="en-US" dirty="0">
                <a:hlinkClick r:id="rId3"/>
              </a:rPr>
              <a:t>/introduction-to-the-lifecycle.html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5640310" y="1131684"/>
            <a:ext cx="5649362" cy="4445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&lt;plugin&gt;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com.mycompany.example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display-maven-plugin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1.0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&lt;phase&gt;</a:t>
            </a:r>
            <a:r>
              <a:rPr lang="en-US" dirty="0"/>
              <a:t>package</a:t>
            </a:r>
            <a:r>
              <a:rPr lang="en-US" dirty="0">
                <a:solidFill>
                  <a:srgbClr val="E8BF6A"/>
                </a:solidFill>
              </a:rPr>
              <a:t>&lt;/phase&gt;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   &lt;goal&gt;</a:t>
            </a:r>
            <a:r>
              <a:rPr lang="en-US" dirty="0"/>
              <a:t>time</a:t>
            </a:r>
            <a:r>
              <a:rPr lang="en-US" dirty="0">
                <a:solidFill>
                  <a:srgbClr val="E8BF6A"/>
                </a:solidFill>
              </a:rPr>
              <a:t>&lt;/goal&gt;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&lt;/goals&gt;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&lt;/plugin&gt;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40" y="1066405"/>
            <a:ext cx="6605089" cy="4454124"/>
          </a:xfrm>
        </p:spPr>
        <p:txBody>
          <a:bodyPr>
            <a:noAutofit/>
          </a:bodyPr>
          <a:lstStyle/>
          <a:p>
            <a:r>
              <a:rPr lang="en-US" sz="2000" dirty="0"/>
              <a:t>They have scopes</a:t>
            </a:r>
          </a:p>
          <a:p>
            <a:pPr lvl="1"/>
            <a:r>
              <a:rPr lang="en-US" sz="2000" dirty="0"/>
              <a:t>compile</a:t>
            </a:r>
          </a:p>
          <a:p>
            <a:pPr lvl="1"/>
            <a:r>
              <a:rPr lang="en-US" sz="2000" dirty="0"/>
              <a:t>provided</a:t>
            </a:r>
          </a:p>
          <a:p>
            <a:pPr lvl="1"/>
            <a:r>
              <a:rPr lang="en-US" sz="2000" dirty="0"/>
              <a:t>runtime </a:t>
            </a:r>
          </a:p>
          <a:p>
            <a:pPr lvl="1"/>
            <a:r>
              <a:rPr lang="en-US" sz="2000" dirty="0"/>
              <a:t>test</a:t>
            </a:r>
          </a:p>
          <a:p>
            <a:pPr lvl="1"/>
            <a:r>
              <a:rPr lang="en-US" sz="2000" dirty="0"/>
              <a:t>system</a:t>
            </a:r>
          </a:p>
          <a:p>
            <a:pPr lvl="1"/>
            <a:r>
              <a:rPr lang="en-US" sz="2000" dirty="0"/>
              <a:t>import</a:t>
            </a:r>
          </a:p>
          <a:p>
            <a:r>
              <a:rPr lang="en-US" sz="2000" dirty="0"/>
              <a:t>Their dependencies are called transitive</a:t>
            </a:r>
          </a:p>
          <a:p>
            <a:r>
              <a:rPr lang="en-US" sz="2000" dirty="0"/>
              <a:t>Dependencies with transitive dependencies form a dependency tree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632073" y="1264791"/>
            <a:ext cx="4399983" cy="27213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&lt;scope&gt;</a:t>
            </a:r>
            <a:r>
              <a:rPr lang="en-US" dirty="0"/>
              <a:t>compile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&lt;/dependencies&gt;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0CD5E-B5B1-6A46-A6B3-CB925076EBD9}"/>
              </a:ext>
            </a:extLst>
          </p:cNvPr>
          <p:cNvSpPr/>
          <p:nvPr/>
        </p:nvSpPr>
        <p:spPr>
          <a:xfrm>
            <a:off x="884438" y="5788357"/>
            <a:ext cx="564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pom.html#Dependencies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compile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39" y="1067632"/>
            <a:ext cx="6332439" cy="4604358"/>
          </a:xfrm>
        </p:spPr>
        <p:txBody>
          <a:bodyPr>
            <a:noAutofit/>
          </a:bodyPr>
          <a:lstStyle/>
          <a:p>
            <a:r>
              <a:rPr lang="en-US" sz="2400" dirty="0"/>
              <a:t>The default one</a:t>
            </a:r>
          </a:p>
          <a:p>
            <a:pPr lvl="1"/>
            <a:r>
              <a:rPr lang="en-US" sz="2400" dirty="0"/>
              <a:t>Scope declaration can be omitted </a:t>
            </a:r>
          </a:p>
          <a:p>
            <a:r>
              <a:rPr lang="en-US" sz="2400" dirty="0"/>
              <a:t>All transitive dependencies are downloaded</a:t>
            </a:r>
          </a:p>
          <a:p>
            <a:r>
              <a:rPr lang="en-US" sz="2400" dirty="0"/>
              <a:t>The dependency is included in each </a:t>
            </a:r>
            <a:r>
              <a:rPr lang="en-US" sz="2400" dirty="0" err="1"/>
              <a:t>classpath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122060" y="1645621"/>
            <a:ext cx="5069940" cy="1724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80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provided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No 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r>
              <a:rPr lang="en-US" sz="2400" dirty="0"/>
              <a:t>In runtime someone else needs to provide it</a:t>
            </a:r>
          </a:p>
          <a:p>
            <a:pPr lvl="1"/>
            <a:r>
              <a:rPr lang="en-US" sz="2400" dirty="0"/>
              <a:t>In the example it is a servlet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297094" y="1584357"/>
            <a:ext cx="4753068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javax.servlet-api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4.0.1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provided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603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runtime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  <a:p>
            <a:r>
              <a:rPr lang="en-US" sz="2400" dirty="0"/>
              <a:t>In the example it is not needed in compile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/>
              <a:t>-connector-java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6.0.6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runtime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910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test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14336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4.12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test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160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dependency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11493960" cy="1061950"/>
          </a:xfrm>
        </p:spPr>
        <p:txBody>
          <a:bodyPr>
            <a:noAutofit/>
          </a:bodyPr>
          <a:lstStyle/>
          <a:p>
            <a:r>
              <a:rPr lang="en-US" sz="2400" dirty="0"/>
              <a:t>Dependencies and transitive dependencies for the dependency tree</a:t>
            </a:r>
          </a:p>
          <a:p>
            <a:r>
              <a:rPr lang="en-US" sz="2400" dirty="0"/>
              <a:t>You can see it in maven via: </a:t>
            </a:r>
            <a:r>
              <a:rPr lang="en-US" sz="2400" b="1" dirty="0" err="1"/>
              <a:t>mvn</a:t>
            </a:r>
            <a:r>
              <a:rPr lang="en-US" sz="2400" b="1" dirty="0"/>
              <a:t> </a:t>
            </a:r>
            <a:r>
              <a:rPr lang="en-US" sz="2400" b="1" dirty="0" err="1"/>
              <a:t>dependency:tree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99928-588B-BE42-A223-1AC7EC8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57" y="2925904"/>
            <a:ext cx="8789814" cy="24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The same library is present in the transitive dependencies but with different versions</a:t>
            </a:r>
          </a:p>
          <a:p>
            <a:r>
              <a:rPr lang="en-US" sz="2400" dirty="0"/>
              <a:t>Maven chooses by default:</a:t>
            </a:r>
          </a:p>
          <a:p>
            <a:pPr lvl="1"/>
            <a:r>
              <a:rPr lang="en-US" sz="2400" dirty="0"/>
              <a:t>The version closer to the root of the dependency tree</a:t>
            </a:r>
          </a:p>
          <a:p>
            <a:pPr lvl="1"/>
            <a:r>
              <a:rPr lang="en-US" sz="2400" dirty="0"/>
              <a:t>If they are on the same level the first by order of declaration</a:t>
            </a:r>
          </a:p>
          <a:p>
            <a:r>
              <a:rPr lang="en-US" sz="2400" dirty="0"/>
              <a:t>This causes problems (because in Java classes are dynamically loaded when used) </a:t>
            </a:r>
          </a:p>
          <a:p>
            <a:r>
              <a:rPr lang="en-US" sz="2400" dirty="0"/>
              <a:t>So the way to catch dependency conflicts are the following:</a:t>
            </a:r>
          </a:p>
          <a:p>
            <a:pPr lvl="1"/>
            <a:r>
              <a:rPr lang="en-US" sz="2400" dirty="0"/>
              <a:t>During compilation – if you are lucky</a:t>
            </a:r>
          </a:p>
          <a:p>
            <a:pPr lvl="1"/>
            <a:r>
              <a:rPr lang="en-US" sz="2400" dirty="0"/>
              <a:t>During testing – executing more code causes more classes to be loaded</a:t>
            </a:r>
          </a:p>
          <a:p>
            <a:pPr lvl="1"/>
            <a:r>
              <a:rPr lang="en-US" sz="2400" dirty="0"/>
              <a:t>During runtime – the worst case. The application crashes.</a:t>
            </a:r>
          </a:p>
        </p:txBody>
      </p:sp>
    </p:spTree>
    <p:extLst>
      <p:ext uri="{BB962C8B-B14F-4D97-AF65-F5344CB8AC3E}">
        <p14:creationId xmlns:p14="http://schemas.microsoft.com/office/powerpoint/2010/main" val="153984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When you are aware of such conflicts in the tree you have 2 options:</a:t>
            </a:r>
          </a:p>
          <a:p>
            <a:pPr lvl="1"/>
            <a:r>
              <a:rPr lang="en-US" sz="2400" dirty="0"/>
              <a:t>Declare the dependency with the right version at the root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Exclude it from the parent dependency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0ACAE-96B2-254D-BBD2-C38E6AF191D1}"/>
              </a:ext>
            </a:extLst>
          </p:cNvPr>
          <p:cNvSpPr txBox="1"/>
          <p:nvPr/>
        </p:nvSpPr>
        <p:spPr>
          <a:xfrm>
            <a:off x="2996697" y="2051145"/>
            <a:ext cx="3630439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15.0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6862528" y="3412736"/>
            <a:ext cx="4065005" cy="291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${</a:t>
            </a:r>
            <a:r>
              <a:rPr lang="en-US" sz="1400" dirty="0" err="1"/>
              <a:t>project.groupId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projects-service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${</a:t>
            </a:r>
            <a:r>
              <a:rPr lang="en-US" sz="1400" dirty="0" err="1"/>
              <a:t>project.version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58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Profiles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Maven profiles provide a way to change the POM for a specific build purposes:</a:t>
            </a:r>
          </a:p>
          <a:p>
            <a:pPr lvl="1"/>
            <a:r>
              <a:rPr lang="en-US" sz="2400" dirty="0"/>
              <a:t>building for different operating systems</a:t>
            </a:r>
          </a:p>
          <a:p>
            <a:pPr lvl="1"/>
            <a:r>
              <a:rPr lang="en-US" sz="2400" dirty="0"/>
              <a:t>building for different runtime environments – dev, test, stage, prod</a:t>
            </a:r>
          </a:p>
          <a:p>
            <a:r>
              <a:rPr lang="en-US" sz="2400" dirty="0"/>
              <a:t>You can:</a:t>
            </a:r>
          </a:p>
          <a:p>
            <a:pPr lvl="1"/>
            <a:r>
              <a:rPr lang="en-US" sz="2400" dirty="0"/>
              <a:t>add dependencies</a:t>
            </a:r>
          </a:p>
          <a:p>
            <a:pPr lvl="1"/>
            <a:r>
              <a:rPr lang="en-US" sz="2400" dirty="0"/>
              <a:t>add plugins</a:t>
            </a:r>
          </a:p>
          <a:p>
            <a:pPr lvl="1"/>
            <a:r>
              <a:rPr lang="en-US" sz="2400" dirty="0"/>
              <a:t>change properties</a:t>
            </a:r>
          </a:p>
          <a:p>
            <a:pPr lvl="1"/>
            <a:r>
              <a:rPr lang="en-US" sz="2400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523429" y="2491950"/>
            <a:ext cx="3820564" cy="36883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&lt;profile&gt;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&lt;id&gt;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&lt;/id&gt;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&lt;environment&gt;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&lt;/environment&gt;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&lt;version&gt;</a:t>
            </a:r>
            <a:r>
              <a:rPr lang="en-US" sz="1400" dirty="0"/>
              <a:t>4.1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&lt;/profile&gt;</a:t>
            </a:r>
            <a:br>
              <a:rPr lang="en-US" sz="1400" dirty="0">
                <a:solidFill>
                  <a:srgbClr val="E8BF6A"/>
                </a:solidFill>
              </a:rPr>
            </a:b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6288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Resource Filtering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Gives you the possibility to replace placeholders in the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121649" y="2461411"/>
            <a:ext cx="3820564" cy="951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CC7832"/>
                </a:solidFill>
              </a:rPr>
              <a:t>project-name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project.name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project-version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project.version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environment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${environment}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11074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68013-45C1-1C4E-AFFF-034CDB1DC434}"/>
              </a:ext>
            </a:extLst>
          </p:cNvPr>
          <p:cNvSpPr txBox="1"/>
          <p:nvPr/>
        </p:nvSpPr>
        <p:spPr>
          <a:xfrm>
            <a:off x="1167084" y="2602675"/>
            <a:ext cx="5106125" cy="2429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&lt;build&gt;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&lt;directory&gt;</a:t>
            </a:r>
            <a:r>
              <a:rPr lang="en-US" sz="1600" dirty="0" err="1"/>
              <a:t>src</a:t>
            </a:r>
            <a:r>
              <a:rPr lang="en-US" sz="1600" dirty="0"/>
              <a:t>/main/resources</a:t>
            </a:r>
            <a:r>
              <a:rPr lang="en-US" sz="1600" dirty="0">
                <a:solidFill>
                  <a:srgbClr val="E8BF6A"/>
                </a:solidFill>
              </a:rPr>
              <a:t>&lt;/directory&gt;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&lt;filtering&gt;</a:t>
            </a:r>
            <a:r>
              <a:rPr lang="en-US" sz="1600" dirty="0"/>
              <a:t>true</a:t>
            </a:r>
            <a:r>
              <a:rPr lang="en-US" sz="1600" dirty="0">
                <a:solidFill>
                  <a:srgbClr val="E8BF6A"/>
                </a:solidFill>
              </a:rPr>
              <a:t>&lt;/filtering&gt;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&lt;/build&gt;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DE9CC-38D9-7647-8429-51AE7856CA74}"/>
              </a:ext>
            </a:extLst>
          </p:cNvPr>
          <p:cNvSpPr txBox="1"/>
          <p:nvPr/>
        </p:nvSpPr>
        <p:spPr>
          <a:xfrm>
            <a:off x="7121649" y="1960676"/>
            <a:ext cx="5231219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444444"/>
                </a:solidFill>
                <a:cs typeface="Trebuchet MS"/>
              </a:rPr>
              <a:t>src</a:t>
            </a:r>
            <a:r>
              <a:rPr lang="en-US" b="1" dirty="0">
                <a:solidFill>
                  <a:srgbClr val="444444"/>
                </a:solidFill>
                <a:cs typeface="Trebuchet MS"/>
              </a:rPr>
              <a:t>/main/resources/build-</a:t>
            </a:r>
            <a:r>
              <a:rPr lang="en-US" b="1" dirty="0" err="1">
                <a:solidFill>
                  <a:srgbClr val="444444"/>
                </a:solidFill>
                <a:cs typeface="Trebuchet MS"/>
              </a:rPr>
              <a:t>info.properties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DCCE1-BA4A-B343-B5DB-66C647F5779C}"/>
              </a:ext>
            </a:extLst>
          </p:cNvPr>
          <p:cNvSpPr txBox="1"/>
          <p:nvPr/>
        </p:nvSpPr>
        <p:spPr>
          <a:xfrm>
            <a:off x="1057872" y="1988879"/>
            <a:ext cx="4780668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activated in build section of the </a:t>
            </a:r>
            <a:r>
              <a:rPr lang="en-US" b="1" dirty="0" err="1">
                <a:solidFill>
                  <a:srgbClr val="444444"/>
                </a:solidFill>
                <a:latin typeface="Trebuchet MS"/>
                <a:cs typeface="Trebuchet MS"/>
              </a:rPr>
              <a:t>pom.xml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266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Multi-module projects separate the project into smaller ones</a:t>
            </a:r>
          </a:p>
          <a:p>
            <a:r>
              <a:rPr lang="en-US" sz="2400" dirty="0"/>
              <a:t>Builds all projects together</a:t>
            </a:r>
          </a:p>
          <a:p>
            <a:r>
              <a:rPr lang="en-US" sz="2400" dirty="0"/>
              <a:t>Allows you to use a module in other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52D9-D7F4-AE44-A907-EE4148A3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5" y="2658879"/>
            <a:ext cx="2789865" cy="3710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E8CF0-9AEC-E84D-9EEC-7ECD71DFE218}"/>
              </a:ext>
            </a:extLst>
          </p:cNvPr>
          <p:cNvCxnSpPr>
            <a:cxnSpLocks/>
          </p:cNvCxnSpPr>
          <p:nvPr/>
        </p:nvCxnSpPr>
        <p:spPr>
          <a:xfrm>
            <a:off x="2551814" y="6134988"/>
            <a:ext cx="18819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C1BC3-6730-4D42-A6EA-01F4EC0362CA}"/>
              </a:ext>
            </a:extLst>
          </p:cNvPr>
          <p:cNvCxnSpPr>
            <a:cxnSpLocks/>
          </p:cNvCxnSpPr>
          <p:nvPr/>
        </p:nvCxnSpPr>
        <p:spPr>
          <a:xfrm>
            <a:off x="2884967" y="3756840"/>
            <a:ext cx="1548810" cy="815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8817F-B246-3F4F-947F-95CFC0879950}"/>
              </a:ext>
            </a:extLst>
          </p:cNvPr>
          <p:cNvCxnSpPr>
            <a:cxnSpLocks/>
          </p:cNvCxnSpPr>
          <p:nvPr/>
        </p:nvCxnSpPr>
        <p:spPr>
          <a:xfrm>
            <a:off x="2771553" y="4759845"/>
            <a:ext cx="1662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07F6C-78A6-5F44-A8B9-8E67CCECED05}"/>
              </a:ext>
            </a:extLst>
          </p:cNvPr>
          <p:cNvCxnSpPr>
            <a:cxnSpLocks/>
          </p:cNvCxnSpPr>
          <p:nvPr/>
        </p:nvCxnSpPr>
        <p:spPr>
          <a:xfrm flipV="1">
            <a:off x="2771553" y="4956356"/>
            <a:ext cx="1662224" cy="83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DD58EF-60BA-AD45-9274-812B5E771953}"/>
              </a:ext>
            </a:extLst>
          </p:cNvPr>
          <p:cNvSpPr txBox="1"/>
          <p:nvPr/>
        </p:nvSpPr>
        <p:spPr>
          <a:xfrm>
            <a:off x="4444408" y="4540107"/>
            <a:ext cx="10921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09843-1027-8341-B1AE-C0370B359268}"/>
              </a:ext>
            </a:extLst>
          </p:cNvPr>
          <p:cNvSpPr txBox="1"/>
          <p:nvPr/>
        </p:nvSpPr>
        <p:spPr>
          <a:xfrm>
            <a:off x="4433778" y="5926865"/>
            <a:ext cx="907902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parent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E82E8A-45E8-D84A-9FB4-BDA01A5AED89}"/>
              </a:ext>
            </a:extLst>
          </p:cNvPr>
          <p:cNvSpPr txBox="1">
            <a:spLocks/>
          </p:cNvSpPr>
          <p:nvPr/>
        </p:nvSpPr>
        <p:spPr>
          <a:xfrm>
            <a:off x="5878630" y="3251001"/>
            <a:ext cx="5507833" cy="315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parent module’s packaging is always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Children mostly contain source code and are packaged as </a:t>
            </a:r>
            <a:r>
              <a:rPr lang="en-US" sz="2400" b="1" dirty="0"/>
              <a:t>jar, war, ear…</a:t>
            </a:r>
          </a:p>
          <a:p>
            <a:r>
              <a:rPr lang="en-US" sz="2400" dirty="0"/>
              <a:t>Children can also have children (it’s a parent module)</a:t>
            </a:r>
          </a:p>
        </p:txBody>
      </p:sp>
    </p:spTree>
    <p:extLst>
      <p:ext uri="{BB962C8B-B14F-4D97-AF65-F5344CB8AC3E}">
        <p14:creationId xmlns:p14="http://schemas.microsoft.com/office/powerpoint/2010/main" val="188269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096000" y="1496888"/>
            <a:ext cx="5914200" cy="43833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&lt;packaging&gt;</a:t>
            </a:r>
            <a:r>
              <a:rPr lang="en-US" dirty="0" err="1"/>
              <a:t>pom</a:t>
            </a:r>
            <a:r>
              <a:rPr lang="en-US" dirty="0">
                <a:solidFill>
                  <a:srgbClr val="E8BF6A"/>
                </a:solidFill>
              </a:rPr>
              <a:t>&lt;/packaging&gt;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web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users-service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8" y="1576525"/>
            <a:ext cx="5588574" cy="4224103"/>
          </a:xfrm>
        </p:spPr>
        <p:txBody>
          <a:bodyPr>
            <a:noAutofit/>
          </a:bodyPr>
          <a:lstStyle/>
          <a:p>
            <a:r>
              <a:rPr lang="en-US" sz="2400" dirty="0"/>
              <a:t>Always with packaging: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Defines sub-modules</a:t>
            </a:r>
          </a:p>
          <a:p>
            <a:r>
              <a:rPr lang="en-US" sz="2400" dirty="0"/>
              <a:t>Children inherit the:</a:t>
            </a:r>
          </a:p>
          <a:p>
            <a:pPr lvl="1"/>
            <a:r>
              <a:rPr lang="en-US" sz="2400" dirty="0" err="1"/>
              <a:t>groupId</a:t>
            </a:r>
            <a:endParaRPr lang="en-US" sz="2400" dirty="0"/>
          </a:p>
          <a:p>
            <a:pPr lvl="1"/>
            <a:r>
              <a:rPr lang="en-US" sz="2400" dirty="0"/>
              <a:t>version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8572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non-dependent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670158" y="1576525"/>
            <a:ext cx="5408428" cy="3053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It should refer to the parent</a:t>
            </a:r>
          </a:p>
          <a:p>
            <a:r>
              <a:rPr lang="en-US" sz="2400" dirty="0" err="1"/>
              <a:t>groupId</a:t>
            </a:r>
            <a:r>
              <a:rPr lang="en-US" sz="2400" dirty="0"/>
              <a:t> and version declarations are omitted</a:t>
            </a:r>
          </a:p>
          <a:p>
            <a:r>
              <a:rPr lang="en-US" sz="2400" dirty="0"/>
              <a:t>Can add: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04151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390166" y="975220"/>
            <a:ext cx="5408428" cy="53839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&lt;project&gt;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parent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 err="1"/>
              <a:t>com.build.tools.training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&lt;version&gt;</a:t>
            </a:r>
            <a:r>
              <a:rPr lang="en-US" sz="1600" dirty="0"/>
              <a:t>0.3.1-SNAPSHOT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4.0.0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web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&lt;packaging&gt;</a:t>
            </a:r>
            <a:r>
              <a:rPr lang="en-US" sz="1600" dirty="0"/>
              <a:t>war</a:t>
            </a:r>
            <a:r>
              <a:rPr lang="en-US" sz="1600" dirty="0">
                <a:solidFill>
                  <a:srgbClr val="E8BF6A"/>
                </a:solidFill>
              </a:rPr>
              <a:t>&lt;/packaging&gt;</a:t>
            </a:r>
            <a:br>
              <a:rPr lang="en-US" sz="1600" dirty="0">
                <a:solidFill>
                  <a:srgbClr val="E8BF6A"/>
                </a:solidFill>
              </a:rPr>
            </a:b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${</a:t>
            </a:r>
            <a:r>
              <a:rPr lang="en-US" sz="1600" dirty="0" err="1"/>
              <a:t>project.groupId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projects-service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&lt;version&gt;</a:t>
            </a:r>
            <a:r>
              <a:rPr lang="en-US" sz="1600" dirty="0"/>
              <a:t>${</a:t>
            </a:r>
            <a:r>
              <a:rPr lang="en-US" sz="1600" dirty="0" err="1"/>
              <a:t>project.version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&lt;/project&gt;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Can depend on other modules</a:t>
            </a:r>
          </a:p>
        </p:txBody>
      </p:sp>
    </p:spTree>
    <p:extLst>
      <p:ext uri="{BB962C8B-B14F-4D97-AF65-F5344CB8AC3E}">
        <p14:creationId xmlns:p14="http://schemas.microsoft.com/office/powerpoint/2010/main" val="266767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order of build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97" y="1044897"/>
            <a:ext cx="6322221" cy="4224103"/>
          </a:xfrm>
        </p:spPr>
        <p:txBody>
          <a:bodyPr>
            <a:noAutofit/>
          </a:bodyPr>
          <a:lstStyle/>
          <a:p>
            <a:r>
              <a:rPr lang="en-US" sz="2400" dirty="0"/>
              <a:t>Maven has core functionality called Reactor which:</a:t>
            </a:r>
          </a:p>
          <a:p>
            <a:pPr lvl="1"/>
            <a:r>
              <a:rPr lang="en-US" sz="2400" dirty="0"/>
              <a:t>Collects all the available modules to build</a:t>
            </a:r>
          </a:p>
          <a:p>
            <a:pPr lvl="1"/>
            <a:r>
              <a:rPr lang="en-US" sz="2400" dirty="0"/>
              <a:t>Sorts the projects into the correct build order</a:t>
            </a:r>
          </a:p>
          <a:p>
            <a:pPr lvl="1"/>
            <a:r>
              <a:rPr lang="en-US" sz="2400" dirty="0"/>
              <a:t>Builds the selected projects in order</a:t>
            </a:r>
          </a:p>
          <a:p>
            <a:r>
              <a:rPr lang="en-US" sz="2400" dirty="0"/>
              <a:t>The Reactor builds first the leaves of which do not depend on any other module</a:t>
            </a:r>
          </a:p>
          <a:p>
            <a:pPr lvl="1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6B141-36EF-234F-8EE5-3ECD5DD6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8" y="2214479"/>
            <a:ext cx="2684280" cy="221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764EC-4260-8F40-918E-9E45068D9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14" y="4730851"/>
            <a:ext cx="5809865" cy="1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34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526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5296191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  <a:endParaRPr lang="bg-BG" sz="2400" dirty="0"/>
          </a:p>
          <a:p>
            <a:r>
              <a:rPr lang="en-US" sz="2400" dirty="0"/>
              <a:t>If you have dependency with version 1.0.0</a:t>
            </a:r>
          </a:p>
          <a:p>
            <a:pPr lvl="1"/>
            <a:r>
              <a:rPr lang="en-US" sz="2400" dirty="0"/>
              <a:t>It is supposed that you may update to version prior to 2.0.0 without the risk of braking you client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688304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745567" y="1885602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97034" y="2082899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66934" y="1885602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54343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656070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537531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- SNAPSHOTS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31" y="1602549"/>
            <a:ext cx="10020254" cy="3168627"/>
          </a:xfrm>
        </p:spPr>
        <p:txBody>
          <a:bodyPr>
            <a:normAutofit/>
          </a:bodyPr>
          <a:lstStyle/>
          <a:p>
            <a:r>
              <a:rPr lang="en-US" sz="2400" b="1" dirty="0"/>
              <a:t>com.build.training:users-service:0.3.1-SNAPHOT</a:t>
            </a:r>
          </a:p>
          <a:p>
            <a:r>
              <a:rPr lang="en-US" sz="2400" dirty="0"/>
              <a:t>SNAPSHOT versions are not stable</a:t>
            </a:r>
          </a:p>
          <a:p>
            <a:r>
              <a:rPr lang="en-US" sz="2400" dirty="0"/>
              <a:t>They are used to provide the current development state of a library</a:t>
            </a:r>
          </a:p>
          <a:p>
            <a:pPr lvl="1"/>
            <a:r>
              <a:rPr lang="en-US" sz="2400" dirty="0"/>
              <a:t>Usually are deployed on each change of the development branch</a:t>
            </a:r>
          </a:p>
          <a:p>
            <a:r>
              <a:rPr lang="en-US" sz="2400" dirty="0"/>
              <a:t>You should never release production code while depending on a SNAPSHOT versions</a:t>
            </a:r>
          </a:p>
        </p:txBody>
      </p:sp>
    </p:spTree>
    <p:extLst>
      <p:ext uri="{BB962C8B-B14F-4D97-AF65-F5344CB8AC3E}">
        <p14:creationId xmlns:p14="http://schemas.microsoft.com/office/powerpoint/2010/main" val="100712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1807</Words>
  <Application>Microsoft Macintosh PowerPoint</Application>
  <PresentationFormat>Widescreen</PresentationFormat>
  <Paragraphs>366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126</cp:revision>
  <dcterms:created xsi:type="dcterms:W3CDTF">2019-03-29T14:33:27Z</dcterms:created>
  <dcterms:modified xsi:type="dcterms:W3CDTF">2019-04-02T14:37:56Z</dcterms:modified>
</cp:coreProperties>
</file>